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0680700" cy="7569200"/>
  <p:notesSz cx="10680700" cy="75692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66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06" y="302767"/>
            <a:ext cx="9622916" cy="12110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06" y="1740916"/>
            <a:ext cx="9622916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324" y="7039356"/>
            <a:ext cx="3421481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2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66065" y="909281"/>
          <a:ext cx="6345794" cy="4953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2360"/>
                <a:gridCol w="1904428"/>
                <a:gridCol w="419392"/>
                <a:gridCol w="3369614"/>
              </a:tblGrid>
              <a:tr h="400799">
                <a:tc gridSpan="2"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1100" spc="20" dirty="0">
                          <a:solidFill>
                            <a:srgbClr val="FFFFF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产品名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称</a:t>
                      </a:r>
                      <a:endParaRPr sz="11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25654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5"/>
                    </a:solidFill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00" spc="20" dirty="0">
                          <a:solidFill>
                            <a:srgbClr val="FFFFF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数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量</a:t>
                      </a:r>
                      <a:endParaRPr sz="11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5654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</a:pPr>
                      <a:r>
                        <a:rPr sz="1100" spc="20" dirty="0">
                          <a:solidFill>
                            <a:srgbClr val="FFFFF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备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注</a:t>
                      </a:r>
                      <a:endParaRPr sz="11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25654">
                      <a:solidFill>
                        <a:srgbClr val="000000"/>
                      </a:solidFill>
                      <a:prstDash val="soli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5"/>
                    </a:solidFill>
                  </a:tcPr>
                </a:tc>
              </a:tr>
              <a:tr h="178882">
                <a:tc rowSpan="9"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高清远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程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60833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</a:t>
                      </a:r>
                      <a:r>
                        <a:rPr sz="11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E</a:t>
                      </a:r>
                      <a:r>
                        <a:rPr sz="11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9</a:t>
                      </a:r>
                      <a:r>
                        <a:rPr sz="11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0</a:t>
                      </a:r>
                      <a:r>
                        <a:rPr sz="11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套</a:t>
                      </a:r>
                      <a:r>
                        <a:rPr sz="11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装</a:t>
                      </a:r>
                      <a:endParaRPr sz="11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5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endParaRPr sz="10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9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0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大终端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台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支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持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4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K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/60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H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.26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5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协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议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5541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倍光学变焦摄像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头1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台；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65760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1100" spc="15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【</a:t>
                      </a:r>
                      <a:r>
                        <a:rPr sz="1100" spc="20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学术报告</a:t>
                      </a:r>
                      <a:r>
                        <a:rPr sz="1100" spc="25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厅</a:t>
                      </a:r>
                      <a:r>
                        <a:rPr sz="1100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】</a:t>
                      </a:r>
                      <a:endParaRPr sz="11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【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三屏显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示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可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在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5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0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-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100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平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米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3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8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米拾音高清麦克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风</a:t>
                      </a:r>
                      <a:r>
                        <a:rPr sz="1000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台；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4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支持三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显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远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程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本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地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PPT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界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面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7482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57023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会议室使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用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】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5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含一年云服务端口使用权及</a:t>
                      </a:r>
                      <a:r>
                        <a:rPr sz="1000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方云会议服务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后续每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年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8040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续费开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通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B w="13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47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3">
                  <a:txBody>
                    <a:bodyPr/>
                    <a:lstStyle/>
                    <a:p>
                      <a:pPr marL="63246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无线投屏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器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配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合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E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系列终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端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实现电脑与投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影、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电视及会议平板等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无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77482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线互连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8434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视频帧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率：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1080</a:t>
                      </a:r>
                      <a:r>
                        <a:rPr sz="10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p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/15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f</a:t>
                      </a:r>
                      <a:r>
                        <a:rPr sz="10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p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s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~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30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f</a:t>
                      </a:r>
                      <a:r>
                        <a:rPr sz="10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p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s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400685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000" spc="15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【</a:t>
                      </a:r>
                      <a:r>
                        <a:rPr sz="1000" spc="20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</a:t>
                      </a:r>
                      <a:r>
                        <a:rPr sz="1000" spc="10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E</a:t>
                      </a:r>
                      <a:r>
                        <a:rPr sz="1000" spc="15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9</a:t>
                      </a:r>
                      <a:r>
                        <a:rPr sz="1000" spc="10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0</a:t>
                      </a:r>
                      <a:r>
                        <a:rPr sz="1000" spc="5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设备投电</a:t>
                      </a:r>
                      <a:r>
                        <a:rPr sz="1000" spc="10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脑</a:t>
                      </a:r>
                      <a:r>
                        <a:rPr sz="1000" spc="-15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PPT</a:t>
                      </a:r>
                      <a:r>
                        <a:rPr sz="1000" spc="5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使</a:t>
                      </a:r>
                      <a:r>
                        <a:rPr sz="1000" spc="10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用</a:t>
                      </a:r>
                      <a:r>
                        <a:rPr sz="1000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】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【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一按即可将电脑界面无线投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射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数据接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口：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US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B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2.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0</a:t>
                      </a:r>
                      <a:r>
                        <a:rPr sz="1000" spc="9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x</a:t>
                      </a:r>
                      <a:r>
                        <a:rPr sz="1000" spc="7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按键接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口：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传屏按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键</a:t>
                      </a:r>
                      <a:r>
                        <a:rPr sz="1000" spc="7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x</a:t>
                      </a:r>
                      <a:r>
                        <a:rPr sz="1000" spc="7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7482"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医疗会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诊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 marL="44196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到视频会议系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统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】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操作频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率：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5.8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G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H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z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32715">
                <a:tc rowSpan="5"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系统终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端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传输延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迟：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平均延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时&lt;100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ms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7692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支持操作系统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：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W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i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n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d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o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w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s</a:t>
                      </a:r>
                      <a:r>
                        <a:rPr sz="1000" spc="7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7/8/10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a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c</a:t>
                      </a:r>
                      <a:r>
                        <a:rPr sz="1000" spc="5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O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S</a:t>
                      </a:r>
                      <a:r>
                        <a:rPr sz="1000" spc="9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X</a:t>
                      </a:r>
                      <a:r>
                        <a:rPr sz="1000" spc="8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10.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9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及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以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8085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NV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1001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套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装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000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【</a:t>
                      </a:r>
                      <a:r>
                        <a:rPr sz="1000" spc="5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领导桌面或病区移动使</a:t>
                      </a:r>
                      <a:r>
                        <a:rPr sz="1000" spc="10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用</a:t>
                      </a:r>
                      <a:r>
                        <a:rPr sz="1000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】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60960" marR="44450" indent="0" algn="ctr">
                        <a:lnSpc>
                          <a:spcPts val="1400"/>
                        </a:lnSpc>
                        <a:spcBef>
                          <a:spcPts val="75"/>
                        </a:spcBef>
                      </a:pP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【</a:t>
                      </a:r>
                      <a:r>
                        <a:rPr sz="1000" spc="5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集成式有显示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屏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视频设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备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建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议桌面使用或微型会议室使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用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】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NV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1001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智能终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端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台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支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持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720</a:t>
                      </a:r>
                      <a:r>
                        <a:rPr sz="10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P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/3</a:t>
                      </a:r>
                      <a:r>
                        <a:rPr sz="1000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0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2.4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G  </a:t>
                      </a:r>
                      <a:r>
                        <a:rPr sz="1000" spc="-1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W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i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fi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高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清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9.8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寸智能触控显示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屏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3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1080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P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高清摄像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头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9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0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°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广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角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自动对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焦；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4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高保真智能降噪麦克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风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8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米拾音距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离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5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含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5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方云会议服务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年使用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权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后续每年续费开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通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45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9270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NV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1001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三脚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架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三脚支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架，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可放置于病区移动使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用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218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第三方设备接入视频云端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口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000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【</a:t>
                      </a:r>
                      <a:r>
                        <a:rPr sz="1000" spc="5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利旧宝利通设</a:t>
                      </a:r>
                      <a:r>
                        <a:rPr sz="1000" dirty="0">
                          <a:solidFill>
                            <a:srgbClr val="6F2F9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备】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48260">
                        <a:lnSpc>
                          <a:spcPct val="116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-</a:t>
                      </a:r>
                      <a:r>
                        <a:rPr sz="1000" spc="5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H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.32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3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接入每端口年度使用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费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可接入宝利通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华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为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、思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科等传统硬件视频会议终端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-</a:t>
                      </a:r>
                      <a:r>
                        <a:rPr sz="1000" spc="5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第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二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三年度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;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231">
                <a:tc gridSpan="3"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上述产品价格小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计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053714" y="539750"/>
            <a:ext cx="6656705" cy="664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5" dirty="0">
                <a:latin typeface="Microsoft JhengHei" panose="020B0604030504040204" charset="-120"/>
                <a:cs typeface="Microsoft JhengHei" panose="020B0604030504040204" charset="-120"/>
              </a:rPr>
              <a:t>远程医疗会诊系统</a:t>
            </a:r>
            <a:r>
              <a:rPr lang="zh-CN" sz="1600" spc="-15" dirty="0">
                <a:latin typeface="Microsoft JhengHei" panose="020B0604030504040204" charset="-120"/>
                <a:cs typeface="Microsoft JhengHei" panose="020B0604030504040204" charset="-120"/>
              </a:rPr>
              <a:t>要求</a:t>
            </a:r>
            <a:r>
              <a:rPr sz="1600" spc="-15" dirty="0">
                <a:latin typeface="Microsoft JhengHei" panose="020B0604030504040204" charset="-120"/>
                <a:cs typeface="Microsoft JhengHei" panose="020B0604030504040204" charset="-120"/>
              </a:rPr>
              <a:t>明细</a:t>
            </a:r>
            <a:r>
              <a:rPr sz="1600" spc="-20" dirty="0">
                <a:latin typeface="Microsoft JhengHei" panose="020B0604030504040204" charset="-120"/>
                <a:cs typeface="Microsoft JhengHei" panose="020B0604030504040204" charset="-120"/>
              </a:rPr>
              <a:t>单</a:t>
            </a:r>
            <a:endParaRPr sz="1600" dirty="0">
              <a:latin typeface="Microsoft JhengHei" panose="020B0604030504040204" charset="-120"/>
              <a:cs typeface="Microsoft JhengHei" panose="020B0604030504040204" charset="-120"/>
            </a:endParaRPr>
          </a:p>
          <a:p>
            <a:pPr>
              <a:lnSpc>
                <a:spcPts val="900"/>
              </a:lnSpc>
              <a:spcBef>
                <a:spcPts val="40"/>
              </a:spcBef>
            </a:pPr>
            <a:endParaRPr sz="9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R="6350" algn="r">
              <a:lnSpc>
                <a:spcPct val="100000"/>
              </a:lnSpc>
            </a:pPr>
            <a:r>
              <a:rPr sz="1100" spc="20" dirty="0">
                <a:latin typeface="Microsoft JhengHei" panose="020B0604030504040204" charset="-120"/>
                <a:cs typeface="Microsoft JhengHei" panose="020B0604030504040204" charset="-120"/>
              </a:rPr>
              <a:t>产品实样图</a:t>
            </a:r>
            <a:r>
              <a:rPr sz="1100" dirty="0">
                <a:latin typeface="Microsoft JhengHei" panose="020B0604030504040204" charset="-120"/>
                <a:cs typeface="Microsoft JhengHei" panose="020B0604030504040204" charset="-120"/>
              </a:rPr>
              <a:t>片</a:t>
            </a:r>
            <a:endParaRPr sz="1100" dirty="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802623" y="1635251"/>
            <a:ext cx="1127759" cy="4160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9029700" y="3883152"/>
            <a:ext cx="710183" cy="7086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9008364" y="2787395"/>
            <a:ext cx="731520" cy="6126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540495" y="850391"/>
            <a:ext cx="1463040" cy="2147316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266065" y="421513"/>
          <a:ext cx="6345794" cy="62843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2360"/>
                <a:gridCol w="1904428"/>
                <a:gridCol w="419392"/>
                <a:gridCol w="3369614"/>
              </a:tblGrid>
              <a:tr h="2019579">
                <a:tc rowSpan="3">
                  <a:txBody>
                    <a:bodyPr/>
                    <a:lstStyle/>
                    <a:p>
                      <a:pPr marL="67310" marR="50800" algn="just">
                        <a:lnSpc>
                          <a:spcPct val="117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高清智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能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交互大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屏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显示系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统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</a:pP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</a:t>
                      </a:r>
                      <a:r>
                        <a:rPr sz="10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A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X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H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U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B</a:t>
                      </a:r>
                      <a:r>
                        <a:rPr sz="1000" spc="7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15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6</a:t>
                      </a:r>
                      <a:r>
                        <a:rPr sz="1000" spc="5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5</a:t>
                      </a:r>
                      <a:r>
                        <a:rPr sz="1000" spc="15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寸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智能会议平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板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52070" marR="32385" algn="ctr">
                        <a:lnSpc>
                          <a:spcPct val="116000"/>
                        </a:lnSpc>
                        <a:spcBef>
                          <a:spcPts val="15"/>
                        </a:spcBef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【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适用面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积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：2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0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-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6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0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㎡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建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议</a:t>
                      </a:r>
                      <a:r>
                        <a:rPr sz="1000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- 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5人使用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】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169545">
                        <a:lnSpc>
                          <a:spcPct val="117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*</a:t>
                      </a:r>
                      <a:r>
                        <a:rPr sz="1000" spc="7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臻美外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观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铝合金面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框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无锐边弧形转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角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防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划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防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撞 击；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 marR="180340">
                        <a:lnSpc>
                          <a:spcPct val="116000"/>
                        </a:lnSpc>
                        <a:spcBef>
                          <a:spcPts val="15"/>
                        </a:spcBef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*</a:t>
                      </a:r>
                      <a:r>
                        <a:rPr sz="1000" spc="7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红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外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0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点触摸触控技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术，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安卓配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置2.0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G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H</a:t>
                      </a:r>
                      <a:r>
                        <a:rPr sz="10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z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主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频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双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核 </a:t>
                      </a:r>
                      <a:r>
                        <a:rPr sz="10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A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7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G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B</a:t>
                      </a:r>
                      <a:r>
                        <a:rPr sz="1000" spc="8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R</a:t>
                      </a:r>
                      <a:r>
                        <a:rPr sz="10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A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+32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G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B</a:t>
                      </a:r>
                      <a:r>
                        <a:rPr sz="1000" spc="7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R</a:t>
                      </a:r>
                      <a:r>
                        <a:rPr sz="10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O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 marR="69215">
                        <a:lnSpc>
                          <a:spcPct val="117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*</a:t>
                      </a:r>
                      <a:r>
                        <a:rPr sz="1000" spc="7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4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K显示屏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，4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莫氏七级钢化玻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璃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视觉更清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晰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满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足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不同使用环境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*</a:t>
                      </a:r>
                      <a:r>
                        <a:rPr sz="1000" spc="7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组摄像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机，</a:t>
                      </a:r>
                      <a:r>
                        <a:rPr sz="1000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3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组扬声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器，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双数字功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放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让声音清晰非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凡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 marR="42545">
                        <a:lnSpc>
                          <a:spcPct val="117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*</a:t>
                      </a:r>
                      <a:r>
                        <a:rPr sz="1000" spc="7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电子白板功能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双笔同时流畅书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写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会议记录可以随时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扫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码分享或带走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*</a:t>
                      </a:r>
                      <a:r>
                        <a:rPr sz="1000" spc="7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电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脑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手机均可无线传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屏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显助提升会议效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率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000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*</a:t>
                      </a:r>
                      <a:r>
                        <a:rPr sz="1000" spc="75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5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集成投影</a:t>
                      </a:r>
                      <a:r>
                        <a:rPr sz="1000" spc="10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仪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电子白</a:t>
                      </a:r>
                      <a:r>
                        <a:rPr sz="1000" spc="15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板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电视机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大屏展示功能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115">
                        <a:lnSpc>
                          <a:spcPct val="100000"/>
                        </a:lnSpc>
                      </a:pP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</a:t>
                      </a:r>
                      <a:r>
                        <a:rPr sz="10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A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X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H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U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B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专用移动支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架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适用于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55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"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-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86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"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平板电视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机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最大承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重:150k</a:t>
                      </a:r>
                      <a:r>
                        <a:rPr sz="10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g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3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颜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色: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黑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色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4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材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质: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钢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管,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冷扎板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5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提供完整的挂线装置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6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提供安装所需螺丝包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57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246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无线传屏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器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可将电脑屏幕无线投影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到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</a:t>
                      </a:r>
                      <a:r>
                        <a:rPr sz="1000" spc="-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A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X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H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U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B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，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并支持反向触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控；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231">
                <a:tc gridSpan="3"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上述产品价格小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计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3672">
                <a:tc rowSpan="2">
                  <a:txBody>
                    <a:bodyPr/>
                    <a:lstStyle/>
                    <a:p>
                      <a:pPr marL="131445" marR="50800" indent="-64135">
                        <a:lnSpc>
                          <a:spcPct val="116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智能终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端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延保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费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小鱼易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连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E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9</a:t>
                      </a:r>
                      <a:r>
                        <a:rPr sz="1000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0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年度延保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费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第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二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三年度延保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费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45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N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E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/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NV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系列年度延保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费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第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二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三年度延保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费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231">
                <a:tc gridSpan="3"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上述产品价格小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计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55244">
                <a:tc rowSpan="2">
                  <a:txBody>
                    <a:bodyPr/>
                    <a:lstStyle/>
                    <a:p>
                      <a:pPr marL="67310" marR="50800" indent="0" algn="ctr">
                        <a:lnSpc>
                          <a:spcPct val="117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远程医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疗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会诊系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统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云服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务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marR="93345">
                        <a:lnSpc>
                          <a:spcPct val="117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小鱼易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连</a:t>
                      </a:r>
                      <a:r>
                        <a:rPr sz="1000" spc="2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M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E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9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0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端口及云服务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使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用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费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-</a:t>
                      </a:r>
                      <a:r>
                        <a:rPr sz="1000" spc="5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第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二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三年度云服务端口使用权及</a:t>
                      </a:r>
                      <a:r>
                        <a:rPr sz="1000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方云会议服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务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231">
                <a:tc vMerge="1"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marR="26670">
                        <a:lnSpc>
                          <a:spcPct val="116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小鱼易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连</a:t>
                      </a:r>
                      <a:r>
                        <a:rPr sz="1000" spc="-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N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E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系列端口及云服务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使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用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费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2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-</a:t>
                      </a:r>
                      <a:r>
                        <a:rPr sz="1000" spc="5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第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二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三年度云服务端口使用权及</a:t>
                      </a:r>
                      <a:r>
                        <a:rPr sz="1000" spc="2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方云会议服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务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35">
                <a:tc gridSpan="3"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上述产品价格小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计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25654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65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4703">
                <a:tc gridSpan="4"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</a:pPr>
                      <a:r>
                        <a:rPr sz="16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远程医疗会诊系统报价总</a:t>
                      </a:r>
                      <a:r>
                        <a:rPr sz="16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表</a:t>
                      </a:r>
                      <a:endParaRPr sz="16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25654">
                      <a:solidFill>
                        <a:srgbClr val="000000"/>
                      </a:solidFill>
                      <a:prstDash val="solid"/>
                    </a:lnT>
                    <a:lnB w="2565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>
                    <a:lnL w="2565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565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2925">
                <a:tc gridSpan="3"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100" spc="20" dirty="0">
                          <a:solidFill>
                            <a:srgbClr val="FFFFF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产品名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称</a:t>
                      </a:r>
                      <a:endParaRPr sz="11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25654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5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spc="20" dirty="0">
                          <a:solidFill>
                            <a:srgbClr val="FFFFF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备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注</a:t>
                      </a:r>
                      <a:endParaRPr sz="11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B w="13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5"/>
                    </a:solidFill>
                  </a:tcPr>
                </a:tc>
              </a:tr>
              <a:tr h="197345">
                <a:tc gridSpan="3">
                  <a:txBody>
                    <a:bodyPr/>
                    <a:lstStyle/>
                    <a:p>
                      <a:pPr marL="1113155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高清远程医疗会诊系统终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端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66065" y="421513"/>
          <a:ext cx="7129563" cy="16112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9949"/>
                <a:gridCol w="3369614"/>
              </a:tblGrid>
              <a:tr h="197357">
                <a:tc>
                  <a:txBody>
                    <a:bodyPr/>
                    <a:lstStyle/>
                    <a:p>
                      <a:pPr marL="1113155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高清智能交互大屏显示系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统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45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智能终端延保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费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58">
                <a:tc>
                  <a:txBody>
                    <a:bodyPr/>
                    <a:lstStyle/>
                    <a:p>
                      <a:pPr marL="1049020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高清远程医疗会诊系统云服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务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074">
                <a:tc>
                  <a:txBody>
                    <a:bodyPr/>
                    <a:lstStyle/>
                    <a:p>
                      <a:pPr marL="113601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【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设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备+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服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务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】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总价格合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计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684655" marR="68580" indent="-1600200">
                        <a:lnSpc>
                          <a:spcPct val="117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系统安装服务费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用</a:t>
                      </a:r>
                      <a:r>
                        <a:rPr sz="1000" spc="1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10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%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（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含到府安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装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调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试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培</a:t>
                      </a:r>
                      <a:r>
                        <a:rPr sz="1000" spc="1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训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、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售后跟踪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等 </a:t>
                      </a: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费</a:t>
                      </a:r>
                      <a:r>
                        <a:rPr sz="1000" spc="-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用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）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15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总报价合</a:t>
                      </a:r>
                      <a:r>
                        <a:rPr sz="1000" dirty="0">
                          <a:latin typeface="Microsoft JhengHei" panose="020B0604030504040204" charset="-120"/>
                          <a:cs typeface="Microsoft JhengHei" panose="020B0604030504040204" charset="-120"/>
                        </a:rPr>
                        <a:t>计</a:t>
                      </a:r>
                      <a:endParaRPr sz="100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25654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25653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Microsoft JhengHei" panose="020B0604030504040204" charset="-120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346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653">
                      <a:solidFill>
                        <a:srgbClr val="000000"/>
                      </a:solidFill>
                      <a:prstDash val="solid"/>
                    </a:lnR>
                    <a:lnT w="13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653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{f699f1ac-f49a-4625-8a43-e52ae10a34ce}"/>
</p:tagLst>
</file>

<file path=ppt/tags/tag2.xml><?xml version="1.0" encoding="utf-8"?>
<p:tagLst xmlns:p="http://schemas.openxmlformats.org/presentationml/2006/main">
  <p:tag name="KSO_WM_UNIT_TABLE_BEAUTIFY" val="{862a4850-2c32-401d-b110-38ca03c3915d}"/>
</p:tagLst>
</file>

<file path=ppt/tags/tag3.xml><?xml version="1.0" encoding="utf-8"?>
<p:tagLst xmlns:p="http://schemas.openxmlformats.org/presentationml/2006/main">
  <p:tag name="KSO_WM_UNIT_TABLE_BEAUTIFY" val="smartTable{f95e787e-23c1-4389-b638-81179394b327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1616</Words>
  <Application>WPS 演示</Application>
  <PresentationFormat>自定义</PresentationFormat>
  <Paragraphs>271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Microsoft JhengHei</vt:lpstr>
      <vt:lpstr>Calibri</vt:lpstr>
      <vt:lpstr>微软雅黑</vt:lpstr>
      <vt:lpstr>Arial Unicode MS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SongN</dc:creator>
  <cp:lastModifiedBy>宇</cp:lastModifiedBy>
  <cp:revision>2</cp:revision>
  <dcterms:created xsi:type="dcterms:W3CDTF">2020-07-06T10:52:00Z</dcterms:created>
  <dcterms:modified xsi:type="dcterms:W3CDTF">2020-07-06T02:58:53Z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2019-12-27T00:00:00Z</vt:filetime>
  </property>
  <property fmtid="{D5CDD505-2E9C-101B-9397-08002B2CF9AE}" pid="3" name="LastSaved">
    <vt:filetime>2020-07-06T00:00:00Z</vt:filetime>
  </property>
  <property fmtid="{D5CDD505-2E9C-101B-9397-08002B2CF9AE}" pid="4" name="KSOProductBuildVer">
    <vt:lpwstr>2052-11.1.0.9740</vt:lpwstr>
  </property>
</Properties>
</file>